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84" r:id="rId3"/>
    <p:sldId id="283" r:id="rId4"/>
    <p:sldId id="279" r:id="rId5"/>
    <p:sldId id="285" r:id="rId6"/>
    <p:sldId id="286" r:id="rId7"/>
  </p:sldIdLst>
  <p:sldSz cx="9144000" cy="6858000" type="screen4x3"/>
  <p:notesSz cx="6858000" cy="9144000"/>
  <p:defaultTextStyle>
    <a:defPPr>
      <a:defRPr lang="sk-SK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FF99"/>
    <a:srgbClr val="FF0000"/>
    <a:srgbClr val="FFFF00"/>
    <a:srgbClr val="0080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EE6DF1-B5EE-0D5E-C108-A0D375919A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5233C9-36D9-AC49-B4E1-627DF963C4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76902B-BA1A-28ED-5723-6993DD1A7B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FC226-4321-4423-9EB9-AF47FA68EA83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687720879"/>
      </p:ext>
    </p:extLst>
  </p:cSld>
  <p:clrMapOvr>
    <a:masterClrMapping/>
  </p:clrMapOvr>
  <p:transition spd="slow"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65E3AD-E70F-B1E6-D90B-AA7D7760B7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F83A45-439B-A4D9-B185-8571F5A04B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A46ABD1-691D-DC08-01A0-46EC142D02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5460B-BBDD-4703-9212-7701D6B8B22A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917571174"/>
      </p:ext>
    </p:extLst>
  </p:cSld>
  <p:clrMapOvr>
    <a:masterClrMapping/>
  </p:clrMapOvr>
  <p:transition spd="slow"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DC1CE8-0568-B1EE-9F18-985BCE0240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39E3FD-E92A-8B0D-78A3-4A15AFB0CE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1EBEA3-5D1F-B541-AB17-FC67B0A0B8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16D6C-130F-4507-B2F6-DA1C18244889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56286243"/>
      </p:ext>
    </p:extLst>
  </p:cSld>
  <p:clrMapOvr>
    <a:masterClrMapping/>
  </p:clrMapOvr>
  <p:transition spd="slow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F251FA7-7AE7-45ED-8F2B-544F779A38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E5D0C9-77E3-0E35-7683-E73B1538FF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8505DCD-4738-4BF8-6192-58DC8C4C7D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D7001-06F5-4B5B-BEF8-EBB3EB98504B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063759756"/>
      </p:ext>
    </p:extLst>
  </p:cSld>
  <p:clrMapOvr>
    <a:masterClrMapping/>
  </p:clrMapOvr>
  <p:transition spd="slow"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906428-AA64-DDEB-29C3-DFF0C5669E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37F09D8-3C3B-E7F8-DEC5-13881214C5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ADF229-B066-DDA0-5CC3-4519A7523C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6F0A1-07D7-433B-B031-4FC4F73810AE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508623880"/>
      </p:ext>
    </p:extLst>
  </p:cSld>
  <p:clrMapOvr>
    <a:masterClrMapping/>
  </p:clrMapOvr>
  <p:transition spd="slow"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32AC7A-7013-1B1E-BA87-4B01D9449E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B73D8B-6669-68FB-A6CB-C25F6AC2A1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C6F874-B2A5-B3DB-381E-D5F6F2C485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12B92-59DB-4629-BF39-E77289EE529B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911655041"/>
      </p:ext>
    </p:extLst>
  </p:cSld>
  <p:clrMapOvr>
    <a:masterClrMapping/>
  </p:clrMapOvr>
  <p:transition spd="slow"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F2C26CE-D8A3-F496-BF16-CC56F0585F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1E8C635-360E-9C19-0139-8E28952F0B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EE7C282-33EB-49A3-814E-CC60B3B98D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631F4-7A53-4251-A00C-C0EF568BEB40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10495754"/>
      </p:ext>
    </p:extLst>
  </p:cSld>
  <p:clrMapOvr>
    <a:masterClrMapping/>
  </p:clrMapOvr>
  <p:transition spd="slow"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3977CB4-30A3-D5DF-AE59-FB220737AB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69D170D-571E-17D3-5478-8C05E43C79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F35796A-5D3A-9ADF-6ED4-14CA7350D5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4583E-048A-428F-896A-74FC278F5FB0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411581790"/>
      </p:ext>
    </p:extLst>
  </p:cSld>
  <p:clrMapOvr>
    <a:masterClrMapping/>
  </p:clrMapOvr>
  <p:transition spd="slow"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C74AF3C-067A-0173-B4E6-49294CEE3E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0417BEB-8CBB-E23B-A274-73058195F3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DBCFE52-50C5-9401-DD25-B6FBC716F5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3DF0F-7793-46AC-A248-92FF5F5630E8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732687560"/>
      </p:ext>
    </p:extLst>
  </p:cSld>
  <p:clrMapOvr>
    <a:masterClrMapping/>
  </p:clrMapOvr>
  <p:transition spd="slow"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410519-0C1A-BE8E-A503-AAE17CCFE8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DDA638-B94B-0167-8725-A9D4851CDE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8D3769-7C95-4520-E589-1BDD930497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950CF-373E-4DFC-A12E-206AAA8E94F7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333198840"/>
      </p:ext>
    </p:extLst>
  </p:cSld>
  <p:clrMapOvr>
    <a:masterClrMapping/>
  </p:clrMapOvr>
  <p:transition spd="slow"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EA364C-685D-CC6E-C5B8-C03A705D8A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63F801-9D96-106F-FB35-FC21F4043F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52F53B-3621-C368-57A0-D6B77F2538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5C4A6-439C-4A23-AB4D-AD512CE9DBF4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035331835"/>
      </p:ext>
    </p:extLst>
  </p:cSld>
  <p:clrMapOvr>
    <a:masterClrMapping/>
  </p:clrMapOvr>
  <p:transition spd="slow"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A8A9C10-1F53-6BEE-59F3-AD3C0A18F5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 predlohy nadpisov.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7F6F856-34F2-F8A8-000A-5C25FB27F7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štýly predlohy textu.</a:t>
            </a:r>
          </a:p>
          <a:p>
            <a:pPr lvl="1"/>
            <a:r>
              <a:rPr lang="sk-SK" altLang="sk-SK"/>
              <a:t>Druhá úroveň</a:t>
            </a:r>
          </a:p>
          <a:p>
            <a:pPr lvl="2"/>
            <a:r>
              <a:rPr lang="sk-SK" altLang="sk-SK"/>
              <a:t>Tretia úroveň</a:t>
            </a:r>
          </a:p>
          <a:p>
            <a:pPr lvl="3"/>
            <a:r>
              <a:rPr lang="sk-SK" altLang="sk-SK"/>
              <a:t>Štvrtá úroveň</a:t>
            </a:r>
          </a:p>
          <a:p>
            <a:pPr lvl="4"/>
            <a:r>
              <a:rPr lang="sk-SK" altLang="sk-SK"/>
              <a:t>Piata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EC69949-FE8B-AF06-46D4-57FA9F86BC1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42192F0-0F39-1BE5-CDA8-2D101E6483E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563595E-B295-69A7-F57D-F2DB622A596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FBCFC149-04D3-45D5-AB1C-058E9A10E3D5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1">
            <a:extLst>
              <a:ext uri="{FF2B5EF4-FFF2-40B4-BE49-F238E27FC236}">
                <a16:creationId xmlns:a16="http://schemas.microsoft.com/office/drawing/2014/main" id="{23060269-926F-B876-8632-781AB85132A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188913"/>
            <a:ext cx="9144000" cy="1730375"/>
          </a:xfrm>
        </p:spPr>
        <p:txBody>
          <a:bodyPr anchor="ctr"/>
          <a:lstStyle/>
          <a:p>
            <a:pPr eaLnBrk="1" hangingPunct="1"/>
            <a:r>
              <a:rPr lang="sk-SK" altLang="sk-SK" sz="4400">
                <a:solidFill>
                  <a:srgbClr val="A50021"/>
                </a:solidFill>
                <a:latin typeface="Arial Black" panose="020B0A04020102020204" pitchFamily="34" charset="0"/>
              </a:rPr>
              <a:t>Význam liturgických predmetov </a:t>
            </a:r>
          </a:p>
        </p:txBody>
      </p:sp>
      <p:pic>
        <p:nvPicPr>
          <p:cNvPr id="2051" name="Picture 23">
            <a:extLst>
              <a:ext uri="{FF2B5EF4-FFF2-40B4-BE49-F238E27FC236}">
                <a16:creationId xmlns:a16="http://schemas.microsoft.com/office/drawing/2014/main" id="{0B98C6DE-C059-6CE7-9D2F-68D4F8C74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133600"/>
            <a:ext cx="1858962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24">
            <a:extLst>
              <a:ext uri="{FF2B5EF4-FFF2-40B4-BE49-F238E27FC236}">
                <a16:creationId xmlns:a16="http://schemas.microsoft.com/office/drawing/2014/main" id="{7C172C4A-E6F9-519F-334F-70959B7F7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357563"/>
            <a:ext cx="2147888" cy="307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26">
            <a:extLst>
              <a:ext uri="{FF2B5EF4-FFF2-40B4-BE49-F238E27FC236}">
                <a16:creationId xmlns:a16="http://schemas.microsoft.com/office/drawing/2014/main" id="{4A31B2F9-4F59-7039-E2CB-873F576BB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563" y="3960813"/>
            <a:ext cx="1814512" cy="270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25">
            <a:extLst>
              <a:ext uri="{FF2B5EF4-FFF2-40B4-BE49-F238E27FC236}">
                <a16:creationId xmlns:a16="http://schemas.microsoft.com/office/drawing/2014/main" id="{EE084C52-21B8-3379-61A6-AAA7868D5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844675"/>
            <a:ext cx="2813050" cy="281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over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92" name="Picture 24">
            <a:extLst>
              <a:ext uri="{FF2B5EF4-FFF2-40B4-BE49-F238E27FC236}">
                <a16:creationId xmlns:a16="http://schemas.microsoft.com/office/drawing/2014/main" id="{BE5A1861-3EDF-9CFC-F458-BAEDBA17B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76250"/>
            <a:ext cx="3313112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91" name="Picture 23">
            <a:extLst>
              <a:ext uri="{FF2B5EF4-FFF2-40B4-BE49-F238E27FC236}">
                <a16:creationId xmlns:a16="http://schemas.microsoft.com/office/drawing/2014/main" id="{5EDFE7AC-4019-E126-6F48-3AC8C6155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941888"/>
            <a:ext cx="1041400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8" name="Picture 10">
            <a:extLst>
              <a:ext uri="{FF2B5EF4-FFF2-40B4-BE49-F238E27FC236}">
                <a16:creationId xmlns:a16="http://schemas.microsoft.com/office/drawing/2014/main" id="{E1364312-0AA2-AFD9-8F57-B8AE3DD25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04813"/>
            <a:ext cx="2116138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9" name="Text Box 11">
            <a:extLst>
              <a:ext uri="{FF2B5EF4-FFF2-40B4-BE49-F238E27FC236}">
                <a16:creationId xmlns:a16="http://schemas.microsoft.com/office/drawing/2014/main" id="{8594E130-DF16-8F9A-6CD0-7260474C9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4450"/>
            <a:ext cx="34051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k-SK" altLang="sk-SK" b="1">
                <a:solidFill>
                  <a:srgbClr val="A50021"/>
                </a:solidFill>
              </a:rPr>
              <a:t>Život vo svete</a:t>
            </a:r>
          </a:p>
        </p:txBody>
      </p:sp>
      <p:sp>
        <p:nvSpPr>
          <p:cNvPr id="32780" name="Text Box 12">
            <a:extLst>
              <a:ext uri="{FF2B5EF4-FFF2-40B4-BE49-F238E27FC236}">
                <a16:creationId xmlns:a16="http://schemas.microsoft.com/office/drawing/2014/main" id="{6B8F42A2-6F96-D017-8A55-4A4409464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44450"/>
            <a:ext cx="34051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k-SK" altLang="sk-SK" b="1">
                <a:solidFill>
                  <a:srgbClr val="A50021"/>
                </a:solidFill>
              </a:rPr>
              <a:t>Duchovný život</a:t>
            </a:r>
          </a:p>
        </p:txBody>
      </p:sp>
      <p:sp>
        <p:nvSpPr>
          <p:cNvPr id="32781" name="Text Box 13">
            <a:extLst>
              <a:ext uri="{FF2B5EF4-FFF2-40B4-BE49-F238E27FC236}">
                <a16:creationId xmlns:a16="http://schemas.microsoft.com/office/drawing/2014/main" id="{29706267-14B8-F177-EEFF-E6D820EA6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284538"/>
            <a:ext cx="4133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 b="1"/>
              <a:t>Profánne predmety</a:t>
            </a:r>
          </a:p>
          <a:p>
            <a:pPr eaLnBrk="1" hangingPunct="1"/>
            <a:r>
              <a:rPr lang="sk-SK" altLang="sk-SK"/>
              <a:t>- používame ich v každodennom živote</a:t>
            </a:r>
          </a:p>
        </p:txBody>
      </p:sp>
      <p:sp>
        <p:nvSpPr>
          <p:cNvPr id="32782" name="Text Box 14">
            <a:extLst>
              <a:ext uri="{FF2B5EF4-FFF2-40B4-BE49-F238E27FC236}">
                <a16:creationId xmlns:a16="http://schemas.microsoft.com/office/drawing/2014/main" id="{CB1AB601-49DA-66D3-38CF-2D4EF1EA3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3284538"/>
            <a:ext cx="4427537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 b="1"/>
              <a:t>Liturgické predmety</a:t>
            </a:r>
          </a:p>
          <a:p>
            <a:pPr eaLnBrk="1" hangingPunct="1">
              <a:buFontTx/>
              <a:buChar char="-"/>
            </a:pPr>
            <a:r>
              <a:rPr lang="sk-SK" altLang="sk-SK"/>
              <a:t> používame ich v sakrálnom (posvätnom)    priestore </a:t>
            </a:r>
          </a:p>
          <a:p>
            <a:pPr eaLnBrk="1" hangingPunct="1"/>
            <a:r>
              <a:rPr lang="sk-SK" altLang="sk-SK"/>
              <a:t>- sú vyňaté z bežného používania, aby </a:t>
            </a:r>
          </a:p>
          <a:p>
            <a:pPr eaLnBrk="1" hangingPunct="1"/>
            <a:r>
              <a:rPr lang="sk-SK" altLang="sk-SK"/>
              <a:t>  slúžili výlučne pre liturgiu</a:t>
            </a:r>
          </a:p>
        </p:txBody>
      </p:sp>
      <p:sp>
        <p:nvSpPr>
          <p:cNvPr id="32783" name="Line 15">
            <a:extLst>
              <a:ext uri="{FF2B5EF4-FFF2-40B4-BE49-F238E27FC236}">
                <a16:creationId xmlns:a16="http://schemas.microsoft.com/office/drawing/2014/main" id="{4A4F9D77-A7FF-3265-5232-69786386911B}"/>
              </a:ext>
            </a:extLst>
          </p:cNvPr>
          <p:cNvSpPr>
            <a:spLocks noChangeShapeType="1"/>
          </p:cNvSpPr>
          <p:nvPr/>
        </p:nvSpPr>
        <p:spPr bwMode="auto">
          <a:xfrm>
            <a:off x="71438" y="4868863"/>
            <a:ext cx="89646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32784" name="Picture 16">
            <a:extLst>
              <a:ext uri="{FF2B5EF4-FFF2-40B4-BE49-F238E27FC236}">
                <a16:creationId xmlns:a16="http://schemas.microsoft.com/office/drawing/2014/main" id="{5B9E6F95-F591-3A77-97AE-49EBC8B38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941888"/>
            <a:ext cx="1368425" cy="86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85" name="Picture 17">
            <a:extLst>
              <a:ext uri="{FF2B5EF4-FFF2-40B4-BE49-F238E27FC236}">
                <a16:creationId xmlns:a16="http://schemas.microsoft.com/office/drawing/2014/main" id="{DBEA7990-90F2-9B3D-006F-C42338E77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4941888"/>
            <a:ext cx="957263" cy="115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86" name="Picture 18">
            <a:extLst>
              <a:ext uri="{FF2B5EF4-FFF2-40B4-BE49-F238E27FC236}">
                <a16:creationId xmlns:a16="http://schemas.microsoft.com/office/drawing/2014/main" id="{148293D9-8313-69D7-B5E3-53D071070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634038"/>
            <a:ext cx="852488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87" name="Picture 19">
            <a:extLst>
              <a:ext uri="{FF2B5EF4-FFF2-40B4-BE49-F238E27FC236}">
                <a16:creationId xmlns:a16="http://schemas.microsoft.com/office/drawing/2014/main" id="{A3D90254-EF11-3D06-54EE-39F752E20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941888"/>
            <a:ext cx="1584325" cy="145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88" name="Picture 20">
            <a:extLst>
              <a:ext uri="{FF2B5EF4-FFF2-40B4-BE49-F238E27FC236}">
                <a16:creationId xmlns:a16="http://schemas.microsoft.com/office/drawing/2014/main" id="{68CE5DF4-82DD-0606-5760-A7E506022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963" y="5484813"/>
            <a:ext cx="1544637" cy="154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89" name="Picture 21">
            <a:extLst>
              <a:ext uri="{FF2B5EF4-FFF2-40B4-BE49-F238E27FC236}">
                <a16:creationId xmlns:a16="http://schemas.microsoft.com/office/drawing/2014/main" id="{8C1E40AE-2031-9741-F679-765F55090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897438"/>
            <a:ext cx="1295400" cy="126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90" name="Picture 22">
            <a:extLst>
              <a:ext uri="{FF2B5EF4-FFF2-40B4-BE49-F238E27FC236}">
                <a16:creationId xmlns:a16="http://schemas.microsoft.com/office/drawing/2014/main" id="{211D5ED8-507C-E390-92D6-B46973111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5840413"/>
            <a:ext cx="1439862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3278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70645E-7 L -0.01961 -0.6083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" y="-30419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3278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327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80754E-6 L 0.70156 -0.82998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69" y="-41499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3278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3278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27319E-6 L 0.575 -0.57831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50" y="-28915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3278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3278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56165E-6 L -0.34063 -0.60074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1" y="-30049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3278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2" dur="2000" fill="hold"/>
                                        <p:tgtEl>
                                          <p:spTgt spid="3278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9616E-6 L -0.03941 -0.64839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" y="-32431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3278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327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9688E-6 L -0.36215 -0.77376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8" y="-38700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8" dur="2000" fill="hold"/>
                                        <p:tgtEl>
                                          <p:spTgt spid="3279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3279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4" dur="2000" fill="hold"/>
                                        <p:tgtEl>
                                          <p:spTgt spid="3278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227E-8 L -0.50122 -0.39857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69" y="-19940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3278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4" dur="2000" fill="hold"/>
                                        <p:tgtEl>
                                          <p:spTgt spid="327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66181E-6 L 0.07691 -0.41199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327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7" y="-20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9" grpId="0"/>
      <p:bldP spid="32780" grpId="0"/>
      <p:bldP spid="32781" grpId="0"/>
      <p:bldP spid="327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4">
            <a:extLst>
              <a:ext uri="{FF2B5EF4-FFF2-40B4-BE49-F238E27FC236}">
                <a16:creationId xmlns:a16="http://schemas.microsoft.com/office/drawing/2014/main" id="{AB066699-A24D-2C8C-D3C8-F15CB325E9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4895850" cy="1143000"/>
          </a:xfrm>
        </p:spPr>
        <p:txBody>
          <a:bodyPr/>
          <a:lstStyle/>
          <a:p>
            <a:pPr algn="l" eaLnBrk="1" hangingPunct="1"/>
            <a:r>
              <a:rPr lang="sk-SK" altLang="sk-SK" sz="3600">
                <a:solidFill>
                  <a:srgbClr val="A50021"/>
                </a:solidFill>
              </a:rPr>
              <a:t>Správny miništrant:</a:t>
            </a:r>
          </a:p>
        </p:txBody>
      </p:sp>
      <p:sp>
        <p:nvSpPr>
          <p:cNvPr id="31759" name="Rectangle 15">
            <a:extLst>
              <a:ext uri="{FF2B5EF4-FFF2-40B4-BE49-F238E27FC236}">
                <a16:creationId xmlns:a16="http://schemas.microsoft.com/office/drawing/2014/main" id="{8C817416-B7F8-3874-ADDC-E90375CDC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3" y="44450"/>
            <a:ext cx="4103687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 sz="2400">
                <a:solidFill>
                  <a:schemeClr val="accent2"/>
                </a:solidFill>
              </a:rPr>
              <a:t>- Ma rád svoju službu, to znamená, že pozná predmety ktoré sa pri liturgii používajú</a:t>
            </a:r>
          </a:p>
        </p:txBody>
      </p:sp>
      <p:pic>
        <p:nvPicPr>
          <p:cNvPr id="31760" name="Picture 16">
            <a:extLst>
              <a:ext uri="{FF2B5EF4-FFF2-40B4-BE49-F238E27FC236}">
                <a16:creationId xmlns:a16="http://schemas.microsoft.com/office/drawing/2014/main" id="{9D7C9D77-9B7C-3EFE-6601-74983F3A2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284538"/>
            <a:ext cx="2881312" cy="336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61" name="Rectangle 17">
            <a:extLst>
              <a:ext uri="{FF2B5EF4-FFF2-40B4-BE49-F238E27FC236}">
                <a16:creationId xmlns:a16="http://schemas.microsoft.com/office/drawing/2014/main" id="{6C26D632-DDA5-C532-5A55-C14F0F40E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1989138"/>
            <a:ext cx="4103688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 sz="2400"/>
              <a:t>- </a:t>
            </a:r>
            <a:r>
              <a:rPr lang="sk-SK" altLang="sk-SK" sz="2400">
                <a:solidFill>
                  <a:schemeClr val="accent2"/>
                </a:solidFill>
              </a:rPr>
              <a:t>Musí s nimi správne a dôstojne zaobchádzať.</a:t>
            </a:r>
          </a:p>
        </p:txBody>
      </p:sp>
      <p:pic>
        <p:nvPicPr>
          <p:cNvPr id="31762" name="Picture 18">
            <a:extLst>
              <a:ext uri="{FF2B5EF4-FFF2-40B4-BE49-F238E27FC236}">
                <a16:creationId xmlns:a16="http://schemas.microsoft.com/office/drawing/2014/main" id="{4681F9A4-A61C-616B-FE01-620FA85CE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04813"/>
            <a:ext cx="190500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9" grpId="0"/>
      <p:bldP spid="317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4AE6B66A-2EA8-B480-3950-807FD6A48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2450" y="3232150"/>
            <a:ext cx="26114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sk-SK"/>
          </a:p>
        </p:txBody>
      </p:sp>
      <p:sp>
        <p:nvSpPr>
          <p:cNvPr id="27670" name="Rectangle 22">
            <a:extLst>
              <a:ext uri="{FF2B5EF4-FFF2-40B4-BE49-F238E27FC236}">
                <a16:creationId xmlns:a16="http://schemas.microsoft.com/office/drawing/2014/main" id="{870FA9A5-18E5-6388-CC12-96BBC2F4DCC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8064500" cy="1196975"/>
          </a:xfrm>
        </p:spPr>
        <p:txBody>
          <a:bodyPr anchor="ctr"/>
          <a:lstStyle/>
          <a:p>
            <a:pPr algn="l" eaLnBrk="1" hangingPunct="1"/>
            <a:r>
              <a:rPr lang="sk-SK" altLang="sk-SK" sz="2300">
                <a:solidFill>
                  <a:srgbClr val="A50021"/>
                </a:solidFill>
              </a:rPr>
              <a:t>- prv ako sa liturgické predmety použijú, tak sa požehnajú</a:t>
            </a:r>
          </a:p>
        </p:txBody>
      </p:sp>
      <p:pic>
        <p:nvPicPr>
          <p:cNvPr id="27672" name="Picture 24">
            <a:extLst>
              <a:ext uri="{FF2B5EF4-FFF2-40B4-BE49-F238E27FC236}">
                <a16:creationId xmlns:a16="http://schemas.microsoft.com/office/drawing/2014/main" id="{6C027305-53AD-5105-9D04-07E6F2C30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68413"/>
            <a:ext cx="3240088" cy="243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73" name="Picture 25">
            <a:extLst>
              <a:ext uri="{FF2B5EF4-FFF2-40B4-BE49-F238E27FC236}">
                <a16:creationId xmlns:a16="http://schemas.microsoft.com/office/drawing/2014/main" id="{18CFA9EA-EC1F-2822-0BA3-369399B20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284538"/>
            <a:ext cx="1465263" cy="208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74" name="Rectangle 26">
            <a:extLst>
              <a:ext uri="{FF2B5EF4-FFF2-40B4-BE49-F238E27FC236}">
                <a16:creationId xmlns:a16="http://schemas.microsoft.com/office/drawing/2014/main" id="{D2C79B9D-10CD-04DC-6E2D-2372EEFA4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1052513"/>
            <a:ext cx="4716462" cy="410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 sz="2000">
                <a:solidFill>
                  <a:schemeClr val="accent2"/>
                </a:solidFill>
                <a:latin typeface="Georgia" panose="02040502050405020303" pitchFamily="18" charset="0"/>
              </a:rPr>
              <a:t>Okrem kalicha a patény, </a:t>
            </a:r>
            <a:br>
              <a:rPr lang="sk-SK" altLang="sk-SK" sz="2000">
                <a:solidFill>
                  <a:schemeClr val="accent2"/>
                </a:solidFill>
                <a:latin typeface="Georgia" panose="02040502050405020303" pitchFamily="18" charset="0"/>
              </a:rPr>
            </a:br>
            <a:r>
              <a:rPr lang="sk-SK" altLang="sk-SK" sz="2000">
                <a:solidFill>
                  <a:schemeClr val="accent2"/>
                </a:solidFill>
                <a:latin typeface="Georgia" panose="02040502050405020303" pitchFamily="18" charset="0"/>
              </a:rPr>
              <a:t>ktoré sa navždy určujú na slávenie eucharistickej obety,</a:t>
            </a:r>
            <a:br>
              <a:rPr lang="sk-SK" altLang="sk-SK" sz="2000">
                <a:solidFill>
                  <a:schemeClr val="accent2"/>
                </a:solidFill>
                <a:latin typeface="Georgia" panose="02040502050405020303" pitchFamily="18" charset="0"/>
              </a:rPr>
            </a:br>
            <a:r>
              <a:rPr lang="sk-SK" altLang="sk-SK" sz="2000">
                <a:solidFill>
                  <a:schemeClr val="accent2"/>
                </a:solidFill>
                <a:latin typeface="Georgia" panose="02040502050405020303" pitchFamily="18" charset="0"/>
              </a:rPr>
              <a:t>a tým sa stávajú posvätnými nádobami, sa vhodne požehnávajú: </a:t>
            </a:r>
            <a:br>
              <a:rPr lang="sk-SK" altLang="sk-SK" sz="2000">
                <a:solidFill>
                  <a:schemeClr val="accent2"/>
                </a:solidFill>
                <a:latin typeface="Georgia" panose="02040502050405020303" pitchFamily="18" charset="0"/>
              </a:rPr>
            </a:br>
            <a:r>
              <a:rPr lang="sk-SK" altLang="sk-SK" sz="2000" b="1">
                <a:solidFill>
                  <a:schemeClr val="accent2"/>
                </a:solidFill>
                <a:latin typeface="Georgia" panose="02040502050405020303" pitchFamily="18" charset="0"/>
              </a:rPr>
              <a:t>nádoba na hostie, </a:t>
            </a:r>
            <a:br>
              <a:rPr lang="sk-SK" altLang="sk-SK" sz="2000" b="1">
                <a:solidFill>
                  <a:schemeClr val="accent2"/>
                </a:solidFill>
                <a:latin typeface="Georgia" panose="02040502050405020303" pitchFamily="18" charset="0"/>
              </a:rPr>
            </a:br>
            <a:r>
              <a:rPr lang="sk-SK" altLang="sk-SK" sz="2000" b="1">
                <a:solidFill>
                  <a:schemeClr val="accent2"/>
                </a:solidFill>
                <a:latin typeface="Georgia" panose="02040502050405020303" pitchFamily="18" charset="0"/>
              </a:rPr>
              <a:t>monštrancia, ako aj plátna, </a:t>
            </a:r>
            <a:br>
              <a:rPr lang="sk-SK" altLang="sk-SK" sz="2000" b="1">
                <a:solidFill>
                  <a:schemeClr val="accent2"/>
                </a:solidFill>
                <a:latin typeface="Georgia" panose="02040502050405020303" pitchFamily="18" charset="0"/>
              </a:rPr>
            </a:br>
            <a:r>
              <a:rPr lang="sk-SK" altLang="sk-SK" sz="2000" b="1">
                <a:solidFill>
                  <a:schemeClr val="accent2"/>
                </a:solidFill>
                <a:latin typeface="Georgia" panose="02040502050405020303" pitchFamily="18" charset="0"/>
              </a:rPr>
              <a:t>ako sú korporály a oltárne plachty.</a:t>
            </a:r>
            <a:r>
              <a:rPr lang="sk-SK" altLang="sk-SK" sz="2000">
                <a:solidFill>
                  <a:schemeClr val="accent2"/>
                </a:solidFill>
                <a:latin typeface="Georgia" panose="02040502050405020303" pitchFamily="18" charset="0"/>
              </a:rPr>
              <a:t> </a:t>
            </a:r>
            <a:br>
              <a:rPr lang="sk-SK" altLang="sk-SK" sz="2000">
                <a:solidFill>
                  <a:schemeClr val="accent2"/>
                </a:solidFill>
                <a:latin typeface="Georgia" panose="02040502050405020303" pitchFamily="18" charset="0"/>
              </a:rPr>
            </a:br>
            <a:r>
              <a:rPr lang="sk-SK" altLang="sk-SK" sz="2000">
                <a:solidFill>
                  <a:schemeClr val="accent2"/>
                </a:solidFill>
                <a:latin typeface="Georgia" panose="02040502050405020303" pitchFamily="18" charset="0"/>
              </a:rPr>
              <a:t>Tieto predmety musia zodpovedať</a:t>
            </a:r>
            <a:br>
              <a:rPr lang="sk-SK" altLang="sk-SK" sz="2000">
                <a:solidFill>
                  <a:schemeClr val="accent2"/>
                </a:solidFill>
                <a:latin typeface="Georgia" panose="02040502050405020303" pitchFamily="18" charset="0"/>
              </a:rPr>
            </a:br>
            <a:r>
              <a:rPr lang="sk-SK" altLang="sk-SK" sz="2000">
                <a:solidFill>
                  <a:schemeClr val="accent2"/>
                </a:solidFill>
                <a:latin typeface="Georgia" panose="02040502050405020303" pitchFamily="18" charset="0"/>
              </a:rPr>
              <a:t>stanoveným normám, </a:t>
            </a:r>
            <a:br>
              <a:rPr lang="sk-SK" altLang="sk-SK" sz="2000">
                <a:solidFill>
                  <a:schemeClr val="accent2"/>
                </a:solidFill>
                <a:latin typeface="Georgia" panose="02040502050405020303" pitchFamily="18" charset="0"/>
              </a:rPr>
            </a:br>
            <a:r>
              <a:rPr lang="sk-SK" altLang="sk-SK" sz="2000">
                <a:solidFill>
                  <a:schemeClr val="accent2"/>
                </a:solidFill>
                <a:latin typeface="Georgia" panose="02040502050405020303" pitchFamily="18" charset="0"/>
              </a:rPr>
              <a:t>majú byť krásne a zhotovené na požadovanej úrovni.</a:t>
            </a:r>
          </a:p>
        </p:txBody>
      </p:sp>
      <p:sp>
        <p:nvSpPr>
          <p:cNvPr id="27675" name="Rectangle 27">
            <a:extLst>
              <a:ext uri="{FF2B5EF4-FFF2-40B4-BE49-F238E27FC236}">
                <a16:creationId xmlns:a16="http://schemas.microsoft.com/office/drawing/2014/main" id="{9BBD5ECF-9F74-526E-C35F-8AE5D0B26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5373688"/>
            <a:ext cx="9107487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 sz="2300">
                <a:solidFill>
                  <a:srgbClr val="A50021"/>
                </a:solidFill>
              </a:rPr>
              <a:t>Tieto predmety musia zodpovedať stanoveným normám, </a:t>
            </a:r>
            <a:br>
              <a:rPr lang="sk-SK" altLang="sk-SK" sz="2300">
                <a:solidFill>
                  <a:srgbClr val="A50021"/>
                </a:solidFill>
              </a:rPr>
            </a:br>
            <a:r>
              <a:rPr lang="sk-SK" altLang="sk-SK" sz="2300">
                <a:solidFill>
                  <a:srgbClr val="A50021"/>
                </a:solidFill>
              </a:rPr>
              <a:t>majú byť umelecké, krásne, a zhotovené na požadovanej úrovni.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27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70" grpId="0"/>
      <p:bldP spid="27674" grpId="0"/>
      <p:bldP spid="276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6" name="Rectangle 24">
            <a:extLst>
              <a:ext uri="{FF2B5EF4-FFF2-40B4-BE49-F238E27FC236}">
                <a16:creationId xmlns:a16="http://schemas.microsoft.com/office/drawing/2014/main" id="{19885175-EEA6-BC0B-F164-E83B98CFF06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1404938" y="-171450"/>
            <a:ext cx="7772401" cy="1470025"/>
          </a:xfrm>
        </p:spPr>
        <p:txBody>
          <a:bodyPr anchor="ctr"/>
          <a:lstStyle/>
          <a:p>
            <a:pPr eaLnBrk="1" hangingPunct="1"/>
            <a:r>
              <a:rPr lang="sk-SK" altLang="sk-SK" sz="4400" b="1">
                <a:solidFill>
                  <a:srgbClr val="A50021"/>
                </a:solidFill>
              </a:rPr>
              <a:t>Biblický príbeh</a:t>
            </a:r>
          </a:p>
        </p:txBody>
      </p:sp>
      <p:sp>
        <p:nvSpPr>
          <p:cNvPr id="33818" name="Rectangle 26">
            <a:extLst>
              <a:ext uri="{FF2B5EF4-FFF2-40B4-BE49-F238E27FC236}">
                <a16:creationId xmlns:a16="http://schemas.microsoft.com/office/drawing/2014/main" id="{4D3F6C57-EE6A-BEA7-9A57-48BD6FB78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052513"/>
            <a:ext cx="4968875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 sz="2000">
                <a:latin typeface="Cambria" panose="02040503050406030204" pitchFamily="18" charset="0"/>
              </a:rPr>
              <a:t>    „Kráľ Baltazár usporiadal hostinu pre svojich tisíc veľmožov a pred tisícmi pil víno.  </a:t>
            </a:r>
            <a:br>
              <a:rPr lang="sk-SK" altLang="sk-SK" sz="2000">
                <a:latin typeface="Cambria" panose="02040503050406030204" pitchFamily="18" charset="0"/>
              </a:rPr>
            </a:br>
            <a:r>
              <a:rPr lang="sk-SK" altLang="sk-SK" sz="2000">
                <a:latin typeface="Cambria" panose="02040503050406030204" pitchFamily="18" charset="0"/>
              </a:rPr>
              <a:t>      Pri pití vína rozkázal Baltazár priniesť zlaté a strieborné nádoby, ktoré jeho otec Nabuchodonozor dal odniesť z jeruzalemského chrámu, aby z nich pil...</a:t>
            </a:r>
            <a:br>
              <a:rPr lang="sk-SK" altLang="sk-SK" sz="2000">
                <a:latin typeface="Cambria" panose="02040503050406030204" pitchFamily="18" charset="0"/>
              </a:rPr>
            </a:br>
            <a:r>
              <a:rPr lang="sk-SK" altLang="sk-SK" sz="2000">
                <a:latin typeface="Cambria" panose="02040503050406030204" pitchFamily="18" charset="0"/>
              </a:rPr>
              <a:t>       I doniesli zlaté nádoby, ktoré odvliekli z jeruzalemského domu Božieho, a pili z nich kráľ, jeho veľmoži... Pili víno a oslavovali zlatých, strieborných... a kamenných bohov.</a:t>
            </a:r>
            <a:br>
              <a:rPr lang="sk-SK" altLang="sk-SK" sz="2000">
                <a:latin typeface="Cambria" panose="02040503050406030204" pitchFamily="18" charset="0"/>
              </a:rPr>
            </a:br>
            <a:r>
              <a:rPr lang="sk-SK" altLang="sk-SK" sz="2000">
                <a:latin typeface="Cambria" panose="02040503050406030204" pitchFamily="18" charset="0"/>
              </a:rPr>
              <a:t>       V tú chvíľu sa zjavili prsty ľudskej ruky a písali oproti svietniku na vápno múru kráľovského paláca. A kráľ videl prsty ruky, ktorá písala“ (Dan 5,1-5).</a:t>
            </a:r>
            <a:r>
              <a:rPr lang="sk-SK" altLang="sk-SK" sz="1400" b="1"/>
              <a:t> </a:t>
            </a:r>
          </a:p>
        </p:txBody>
      </p:sp>
      <p:sp>
        <p:nvSpPr>
          <p:cNvPr id="33820" name="Rectangle 28">
            <a:extLst>
              <a:ext uri="{FF2B5EF4-FFF2-40B4-BE49-F238E27FC236}">
                <a16:creationId xmlns:a16="http://schemas.microsoft.com/office/drawing/2014/main" id="{ECA624D2-8E2D-0A7C-9A9F-3391E285C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4941888"/>
            <a:ext cx="3384550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 sz="2300">
                <a:solidFill>
                  <a:srgbClr val="A50021"/>
                </a:solidFill>
              </a:rPr>
              <a:t>Posvätnosť liturgických predmetov je spojená </a:t>
            </a:r>
            <a:br>
              <a:rPr lang="sk-SK" altLang="sk-SK" sz="2300">
                <a:solidFill>
                  <a:srgbClr val="A50021"/>
                </a:solidFill>
              </a:rPr>
            </a:br>
            <a:r>
              <a:rPr lang="sk-SK" altLang="sk-SK" sz="2300">
                <a:solidFill>
                  <a:srgbClr val="A50021"/>
                </a:solidFill>
              </a:rPr>
              <a:t>so živým Bohom.</a:t>
            </a:r>
          </a:p>
        </p:txBody>
      </p:sp>
      <p:pic>
        <p:nvPicPr>
          <p:cNvPr id="33821" name="Picture 29">
            <a:extLst>
              <a:ext uri="{FF2B5EF4-FFF2-40B4-BE49-F238E27FC236}">
                <a16:creationId xmlns:a16="http://schemas.microsoft.com/office/drawing/2014/main" id="{F7428178-B96C-A12B-A91F-55F7EFA31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836613"/>
            <a:ext cx="2882900" cy="406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3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3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6" grpId="0"/>
      <p:bldP spid="33818" grpId="0"/>
      <p:bldP spid="338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8BB06D3-0857-0012-6B8B-082FF4EC1B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8229600" cy="1143000"/>
          </a:xfrm>
        </p:spPr>
        <p:txBody>
          <a:bodyPr/>
          <a:lstStyle/>
          <a:p>
            <a:pPr algn="l" eaLnBrk="1" hangingPunct="1"/>
            <a:r>
              <a:rPr lang="sk-SK" altLang="sk-SK" sz="3600">
                <a:solidFill>
                  <a:srgbClr val="A50021"/>
                </a:solidFill>
              </a:rPr>
              <a:t>Čo si mám dobre zapamätať?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D9FF6397-4555-32E7-6801-FEA2EB460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5025" y="44450"/>
            <a:ext cx="4175125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 sz="2400">
                <a:solidFill>
                  <a:srgbClr val="6600CC"/>
                </a:solidFill>
              </a:rPr>
              <a:t>- k posvätným nádobám mám pristupovať s veľkou úctou a brať ich do </a:t>
            </a:r>
            <a:r>
              <a:rPr lang="sk-SK" altLang="sk-SK" sz="2400" b="1" u="sng">
                <a:solidFill>
                  <a:srgbClr val="6600CC"/>
                </a:solidFill>
              </a:rPr>
              <a:t>čistých rúk</a:t>
            </a:r>
            <a:r>
              <a:rPr lang="sk-SK" altLang="sk-SK" sz="2400">
                <a:solidFill>
                  <a:srgbClr val="6600CC"/>
                </a:solidFill>
              </a:rPr>
              <a:t> len z poverenia kňaza a ním určených osôb </a:t>
            </a:r>
          </a:p>
        </p:txBody>
      </p:sp>
      <p:sp>
        <p:nvSpPr>
          <p:cNvPr id="45061" name="Rectangle 5">
            <a:extLst>
              <a:ext uri="{FF2B5EF4-FFF2-40B4-BE49-F238E27FC236}">
                <a16:creationId xmlns:a16="http://schemas.microsoft.com/office/drawing/2014/main" id="{9A7692D4-99CB-13C6-AF44-D1829B352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420938"/>
            <a:ext cx="4103688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 sz="2400">
                <a:solidFill>
                  <a:srgbClr val="6600CC"/>
                </a:solidFill>
              </a:rPr>
              <a:t>- hlbšie si uvedomím, že v posvätných nádobách sa nám dáva ako pokrm a nápoj sám Ježiš Kristus, aby sme mali večný život a čoraz viac sa mu pripodobňovali </a:t>
            </a:r>
          </a:p>
        </p:txBody>
      </p:sp>
      <p:pic>
        <p:nvPicPr>
          <p:cNvPr id="45063" name="Picture 7">
            <a:extLst>
              <a:ext uri="{FF2B5EF4-FFF2-40B4-BE49-F238E27FC236}">
                <a16:creationId xmlns:a16="http://schemas.microsoft.com/office/drawing/2014/main" id="{5165DE23-70D3-A899-4329-9F49631BA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84313"/>
            <a:ext cx="340042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4" name="Picture 8">
            <a:extLst>
              <a:ext uri="{FF2B5EF4-FFF2-40B4-BE49-F238E27FC236}">
                <a16:creationId xmlns:a16="http://schemas.microsoft.com/office/drawing/2014/main" id="{DE8E0F4C-DEFE-D6E9-58E0-B8F95DC34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716338"/>
            <a:ext cx="190500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/>
      <p:bldP spid="45061" grpId="0"/>
    </p:bldLst>
  </p:timing>
</p:sld>
</file>

<file path=ppt/theme/theme1.xml><?xml version="1.0" encoding="utf-8"?>
<a:theme xmlns:a="http://schemas.openxmlformats.org/drawingml/2006/main" name="Predvolený návrh">
  <a:themeElements>
    <a:clrScheme name="Predvole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volený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edvole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2974</TotalTime>
  <Words>350</Words>
  <Application>Microsoft Office PowerPoint</Application>
  <PresentationFormat>Prezentácia na obrazovke (4:3)</PresentationFormat>
  <Paragraphs>21</Paragraphs>
  <Slides>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12" baseType="lpstr">
      <vt:lpstr>Arial</vt:lpstr>
      <vt:lpstr>Calibri</vt:lpstr>
      <vt:lpstr>Arial Black</vt:lpstr>
      <vt:lpstr>Georgia</vt:lpstr>
      <vt:lpstr>Cambria</vt:lpstr>
      <vt:lpstr>Predvolený návrh</vt:lpstr>
      <vt:lpstr>Význam liturgických predmetov </vt:lpstr>
      <vt:lpstr>Prezentácia programu PowerPoint</vt:lpstr>
      <vt:lpstr>Správny miništrant:</vt:lpstr>
      <vt:lpstr>- prv ako sa liturgické predmety použijú, tak sa požehnajú</vt:lpstr>
      <vt:lpstr>Biblický príbeh</vt:lpstr>
      <vt:lpstr>Čo si mám dobre zapamätať?</vt:lpstr>
    </vt:vector>
  </TitlesOfParts>
  <Company>FARA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Liturgický rok</dc:title>
  <dc:creator>Michal Holik</dc:creator>
  <cp:lastModifiedBy>admin</cp:lastModifiedBy>
  <cp:revision>41</cp:revision>
  <dcterms:created xsi:type="dcterms:W3CDTF">2010-11-23T15:19:41Z</dcterms:created>
  <dcterms:modified xsi:type="dcterms:W3CDTF">2023-08-14T20:57:51Z</dcterms:modified>
</cp:coreProperties>
</file>